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284"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21.12.2020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21.12.2020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21.12.2020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21.12.2020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İLMİ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AMACI VE ÖNEMİ</a:t>
            </a:r>
          </a:p>
        </p:txBody>
      </p:sp>
      <p:sp>
        <p:nvSpPr>
          <p:cNvPr id="3" name="İçerik Yer Tutucusu 2"/>
          <p:cNvSpPr>
            <a:spLocks noGrp="1"/>
          </p:cNvSpPr>
          <p:nvPr>
            <p:ph idx="1"/>
          </p:nvPr>
        </p:nvSpPr>
        <p:spPr/>
        <p:txBody>
          <a:bodyPr/>
          <a:lstStyle/>
          <a:p>
            <a:pPr>
              <a:lnSpc>
                <a:spcPct val="150000"/>
              </a:lnSpc>
            </a:pPr>
            <a:r>
              <a:rPr lang="tr-TR" dirty="0"/>
              <a:t>F</a:t>
            </a:r>
            <a:r>
              <a:rPr lang="tr-TR" dirty="0" smtClean="0"/>
              <a:t>ıkıh </a:t>
            </a:r>
            <a:r>
              <a:rPr lang="tr-TR" dirty="0"/>
              <a:t>ilmi, hayatı kolaylaştırıcı kuralları öğrenmemizi </a:t>
            </a:r>
            <a:r>
              <a:rPr lang="tr-TR" dirty="0" smtClean="0"/>
              <a:t>sağlar.</a:t>
            </a:r>
          </a:p>
          <a:p>
            <a:pPr>
              <a:lnSpc>
                <a:spcPct val="150000"/>
              </a:lnSpc>
            </a:pPr>
            <a:r>
              <a:rPr lang="tr-TR" b="1" dirty="0" smtClean="0">
                <a:solidFill>
                  <a:srgbClr val="00B050"/>
                </a:solidFill>
              </a:rPr>
              <a:t>Örneğin; </a:t>
            </a:r>
            <a:r>
              <a:rPr lang="tr-TR" dirty="0" smtClean="0"/>
              <a:t>yolculuk </a:t>
            </a:r>
            <a:r>
              <a:rPr lang="tr-TR" dirty="0"/>
              <a:t>esnasında oruç tutup tutmama konusunda insanın </a:t>
            </a:r>
            <a:r>
              <a:rPr lang="tr-TR" dirty="0" smtClean="0"/>
              <a:t>serbest/özgür </a:t>
            </a:r>
            <a:r>
              <a:rPr lang="tr-TR" dirty="0"/>
              <a:t>bırakılması </a:t>
            </a:r>
            <a:r>
              <a:rPr lang="tr-TR" dirty="0" smtClean="0"/>
              <a:t>gibi.</a:t>
            </a:r>
            <a:endParaRPr lang="tr-TR" dirty="0"/>
          </a:p>
        </p:txBody>
      </p:sp>
    </p:spTree>
    <p:extLst>
      <p:ext uri="{BB962C8B-B14F-4D97-AF65-F5344CB8AC3E}">
        <p14:creationId xmlns:p14="http://schemas.microsoft.com/office/powerpoint/2010/main" val="169250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Fıkıh-Fıkıh Usulü İlişkisi</a:t>
            </a:r>
            <a:endParaRPr lang="tr-TR" dirty="0"/>
          </a:p>
        </p:txBody>
      </p:sp>
      <p:sp>
        <p:nvSpPr>
          <p:cNvPr id="3" name="İçerik Yer Tutucusu 2"/>
          <p:cNvSpPr>
            <a:spLocks noGrp="1"/>
          </p:cNvSpPr>
          <p:nvPr>
            <p:ph idx="1"/>
          </p:nvPr>
        </p:nvSpPr>
        <p:spPr/>
        <p:txBody>
          <a:bodyPr>
            <a:normAutofit/>
          </a:bodyPr>
          <a:lstStyle/>
          <a:p>
            <a:pPr>
              <a:lnSpc>
                <a:spcPct val="150000"/>
              </a:lnSpc>
            </a:pPr>
            <a:r>
              <a:rPr lang="tr-TR" dirty="0" err="1" smtClean="0"/>
              <a:t>Müctehid</a:t>
            </a:r>
            <a:r>
              <a:rPr lang="tr-TR" dirty="0" smtClean="0"/>
              <a:t>, </a:t>
            </a:r>
            <a:r>
              <a:rPr lang="tr-TR" dirty="0"/>
              <a:t>kaynaklardan hükümler çıkarmak için belli kurallara ihtiyaç </a:t>
            </a:r>
            <a:r>
              <a:rPr lang="tr-TR" dirty="0" smtClean="0"/>
              <a:t>duyar.</a:t>
            </a:r>
          </a:p>
          <a:p>
            <a:pPr>
              <a:lnSpc>
                <a:spcPct val="150000"/>
              </a:lnSpc>
            </a:pPr>
            <a:r>
              <a:rPr lang="tr-TR" dirty="0" smtClean="0"/>
              <a:t>Bu </a:t>
            </a:r>
            <a:r>
              <a:rPr lang="tr-TR" dirty="0"/>
              <a:t>kurallar Kur’an-ı Kerim ve sünnet gibi kaynakların içerdiği bilgiler ile bunlardan hüküm çıkarılmasında yardımcı olacak genel </a:t>
            </a:r>
            <a:r>
              <a:rPr lang="tr-TR" dirty="0" smtClean="0"/>
              <a:t>prensiplerdir.</a:t>
            </a:r>
          </a:p>
          <a:p>
            <a:pPr>
              <a:lnSpc>
                <a:spcPct val="150000"/>
              </a:lnSpc>
            </a:pPr>
            <a:r>
              <a:rPr lang="tr-TR" dirty="0" smtClean="0"/>
              <a:t>Böylece</a:t>
            </a:r>
            <a:r>
              <a:rPr lang="tr-TR" dirty="0"/>
              <a:t>, fıkhın dayandığı delilleri bilme (kaynakları) anlamında fıkıh usulü ilmi ortaya </a:t>
            </a:r>
            <a:r>
              <a:rPr lang="tr-TR" dirty="0" smtClean="0"/>
              <a:t>çıkmıştır.</a:t>
            </a:r>
          </a:p>
        </p:txBody>
      </p:sp>
    </p:spTree>
    <p:extLst>
      <p:ext uri="{BB962C8B-B14F-4D97-AF65-F5344CB8AC3E}">
        <p14:creationId xmlns:p14="http://schemas.microsoft.com/office/powerpoint/2010/main" val="406414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Fıkıh-Fıkıh Usulü İlişkisi</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pPr>
            <a:r>
              <a:rPr lang="tr-TR" dirty="0"/>
              <a:t>Usul kelimesinin içerdiği anlamlardan dolayı fıkıh usulü, üç anlama </a:t>
            </a:r>
            <a:r>
              <a:rPr lang="tr-TR" dirty="0" smtClean="0"/>
              <a:t>gelmektedir.</a:t>
            </a:r>
          </a:p>
          <a:p>
            <a:pPr>
              <a:lnSpc>
                <a:spcPct val="150000"/>
              </a:lnSpc>
            </a:pPr>
            <a:r>
              <a:rPr lang="tr-TR" b="1" dirty="0" smtClean="0">
                <a:solidFill>
                  <a:srgbClr val="00B050"/>
                </a:solidFill>
              </a:rPr>
              <a:t>Birinci </a:t>
            </a:r>
            <a:r>
              <a:rPr lang="tr-TR" b="1" dirty="0">
                <a:solidFill>
                  <a:srgbClr val="00B050"/>
                </a:solidFill>
              </a:rPr>
              <a:t>anlamıyla </a:t>
            </a:r>
            <a:r>
              <a:rPr lang="tr-TR" dirty="0"/>
              <a:t>fıkıh usulü, bizi fıkha ulaştıracak yol ve yöntemdir</a:t>
            </a:r>
            <a:r>
              <a:rPr lang="tr-TR" dirty="0" smtClean="0"/>
              <a:t>.</a:t>
            </a:r>
          </a:p>
          <a:p>
            <a:pPr>
              <a:lnSpc>
                <a:spcPct val="150000"/>
              </a:lnSpc>
            </a:pPr>
            <a:r>
              <a:rPr lang="tr-TR" dirty="0" smtClean="0"/>
              <a:t>“</a:t>
            </a:r>
            <a:r>
              <a:rPr lang="tr-TR" dirty="0"/>
              <a:t>Usul”, kaynaklardan, hükümlerin nasıl çıkarılacağı, hangi yöntemle doğru bir sonuca varılacağı konularını ele </a:t>
            </a:r>
            <a:r>
              <a:rPr lang="tr-TR" dirty="0" smtClean="0"/>
              <a:t>alır.</a:t>
            </a:r>
          </a:p>
          <a:p>
            <a:pPr>
              <a:lnSpc>
                <a:spcPct val="150000"/>
              </a:lnSpc>
            </a:pPr>
            <a:r>
              <a:rPr lang="tr-TR" dirty="0" smtClean="0"/>
              <a:t>Bu </a:t>
            </a:r>
            <a:r>
              <a:rPr lang="tr-TR" dirty="0"/>
              <a:t>işleviyle fıkıh usulü, bir metodolojiden ibarettir.</a:t>
            </a:r>
          </a:p>
        </p:txBody>
      </p:sp>
    </p:spTree>
    <p:extLst>
      <p:ext uri="{BB962C8B-B14F-4D97-AF65-F5344CB8AC3E}">
        <p14:creationId xmlns:p14="http://schemas.microsoft.com/office/powerpoint/2010/main" val="368170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Fıkıh-Fıkıh Usulü İlişkisi</a:t>
            </a:r>
          </a:p>
        </p:txBody>
      </p:sp>
      <p:sp>
        <p:nvSpPr>
          <p:cNvPr id="3" name="İçerik Yer Tutucusu 2"/>
          <p:cNvSpPr>
            <a:spLocks noGrp="1"/>
          </p:cNvSpPr>
          <p:nvPr>
            <p:ph idx="1"/>
          </p:nvPr>
        </p:nvSpPr>
        <p:spPr/>
        <p:txBody>
          <a:bodyPr>
            <a:normAutofit fontScale="92500"/>
          </a:bodyPr>
          <a:lstStyle/>
          <a:p>
            <a:pPr>
              <a:lnSpc>
                <a:spcPct val="150000"/>
              </a:lnSpc>
            </a:pPr>
            <a:r>
              <a:rPr lang="tr-TR" b="1" dirty="0">
                <a:solidFill>
                  <a:srgbClr val="00B050"/>
                </a:solidFill>
              </a:rPr>
              <a:t>İkinci anlamıyla </a:t>
            </a:r>
            <a:r>
              <a:rPr lang="tr-TR" dirty="0"/>
              <a:t>fıkıh usulü, fıkhın kaynakları </a:t>
            </a:r>
            <a:r>
              <a:rPr lang="tr-TR" dirty="0" smtClean="0"/>
              <a:t>demektir.</a:t>
            </a:r>
          </a:p>
          <a:p>
            <a:pPr>
              <a:lnSpc>
                <a:spcPct val="150000"/>
              </a:lnSpc>
            </a:pPr>
            <a:r>
              <a:rPr lang="tr-TR" dirty="0" smtClean="0"/>
              <a:t>Bu </a:t>
            </a:r>
            <a:r>
              <a:rPr lang="tr-TR" dirty="0"/>
              <a:t>durumda, “Herhangi bir fıkhi hüküm hangi kaynaklardan alınır?” sorusunun cevabı ile </a:t>
            </a:r>
            <a:r>
              <a:rPr lang="tr-TR" dirty="0" smtClean="0"/>
              <a:t>uğraşır.</a:t>
            </a:r>
          </a:p>
          <a:p>
            <a:pPr>
              <a:lnSpc>
                <a:spcPct val="150000"/>
              </a:lnSpc>
            </a:pPr>
            <a:r>
              <a:rPr lang="tr-TR" dirty="0" smtClean="0"/>
              <a:t>Fıkıh </a:t>
            </a:r>
            <a:r>
              <a:rPr lang="tr-TR" dirty="0"/>
              <a:t>usulü </a:t>
            </a:r>
            <a:r>
              <a:rPr lang="tr-TR" b="1" dirty="0">
                <a:solidFill>
                  <a:srgbClr val="00B050"/>
                </a:solidFill>
              </a:rPr>
              <a:t>üçüncü anlamıyla </a:t>
            </a:r>
            <a:r>
              <a:rPr lang="tr-TR" dirty="0"/>
              <a:t>fıkhın temellerini oluşturan ilke ve </a:t>
            </a:r>
            <a:r>
              <a:rPr lang="tr-TR" dirty="0" smtClean="0"/>
              <a:t>esaslardır.</a:t>
            </a:r>
          </a:p>
          <a:p>
            <a:pPr>
              <a:lnSpc>
                <a:spcPct val="150000"/>
              </a:lnSpc>
            </a:pPr>
            <a:r>
              <a:rPr lang="tr-TR" dirty="0" smtClean="0"/>
              <a:t>Bu </a:t>
            </a:r>
            <a:r>
              <a:rPr lang="tr-TR" dirty="0"/>
              <a:t>anlamda, fıkıh usulü, fıkhın bir parçasını oluşturur ve ondan ayrı düşünülemez. </a:t>
            </a:r>
          </a:p>
        </p:txBody>
      </p:sp>
    </p:spTree>
    <p:extLst>
      <p:ext uri="{BB962C8B-B14F-4D97-AF65-F5344CB8AC3E}">
        <p14:creationId xmlns:p14="http://schemas.microsoft.com/office/powerpoint/2010/main" val="5414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Örnek…</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pPr>
            <a:r>
              <a:rPr lang="tr-TR" b="1" dirty="0" smtClean="0">
                <a:solidFill>
                  <a:srgbClr val="00B050"/>
                </a:solidFill>
              </a:rPr>
              <a:t>Örneğin;</a:t>
            </a:r>
            <a:r>
              <a:rPr lang="tr-TR" dirty="0" smtClean="0"/>
              <a:t> </a:t>
            </a:r>
            <a:r>
              <a:rPr lang="tr-TR" dirty="0"/>
              <a:t>sosyal ilişkilerde adaletin gözetilmesi ve kolaylık fıkhın temel </a:t>
            </a:r>
            <a:r>
              <a:rPr lang="tr-TR" dirty="0" smtClean="0"/>
              <a:t>ilkelerindendir.</a:t>
            </a:r>
          </a:p>
          <a:p>
            <a:pPr>
              <a:lnSpc>
                <a:spcPct val="150000"/>
              </a:lnSpc>
            </a:pPr>
            <a:r>
              <a:rPr lang="tr-TR" dirty="0" smtClean="0"/>
              <a:t>Bu </a:t>
            </a:r>
            <a:r>
              <a:rPr lang="tr-TR" dirty="0"/>
              <a:t>anlamıyla fıkıh usulü fıkıh ilminin bir </a:t>
            </a:r>
            <a:r>
              <a:rPr lang="tr-TR" dirty="0" smtClean="0"/>
              <a:t>dalıdır.</a:t>
            </a:r>
          </a:p>
          <a:p>
            <a:pPr>
              <a:lnSpc>
                <a:spcPct val="150000"/>
              </a:lnSpc>
            </a:pPr>
            <a:r>
              <a:rPr lang="tr-TR" dirty="0" smtClean="0"/>
              <a:t>Fıkıh </a:t>
            </a:r>
            <a:r>
              <a:rPr lang="tr-TR" dirty="0"/>
              <a:t>usulü genelde, fıkhi hükümlerin delilleri, bu delillerden hüküm çıkarma ilke ve metotlarından </a:t>
            </a:r>
            <a:r>
              <a:rPr lang="tr-TR" dirty="0" smtClean="0"/>
              <a:t>bahseder.</a:t>
            </a:r>
          </a:p>
          <a:p>
            <a:pPr>
              <a:lnSpc>
                <a:spcPct val="150000"/>
              </a:lnSpc>
            </a:pPr>
            <a:r>
              <a:rPr lang="tr-TR" dirty="0" smtClean="0"/>
              <a:t>Fıkıh </a:t>
            </a:r>
            <a:r>
              <a:rPr lang="tr-TR" dirty="0"/>
              <a:t>ilmi ise fıkıh usulüyle elde edilen hükümleri konu edinir.</a:t>
            </a:r>
          </a:p>
        </p:txBody>
      </p:sp>
    </p:spTree>
    <p:extLst>
      <p:ext uri="{BB962C8B-B14F-4D97-AF65-F5344CB8AC3E}">
        <p14:creationId xmlns:p14="http://schemas.microsoft.com/office/powerpoint/2010/main" val="419362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Fakih…</a:t>
            </a:r>
            <a:endParaRPr lang="tr-TR" b="1"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a:lnSpc>
                <a:spcPct val="150000"/>
              </a:lnSpc>
            </a:pPr>
            <a:r>
              <a:rPr lang="tr-TR" b="1" dirty="0">
                <a:solidFill>
                  <a:srgbClr val="00B050"/>
                </a:solidFill>
              </a:rPr>
              <a:t>Fakih; </a:t>
            </a:r>
            <a:r>
              <a:rPr lang="tr-TR" dirty="0"/>
              <a:t>kitap, sünnet ve diğer delilleri </a:t>
            </a:r>
            <a:r>
              <a:rPr lang="tr-TR" dirty="0" smtClean="0"/>
              <a:t>inceler.</a:t>
            </a:r>
          </a:p>
          <a:p>
            <a:pPr>
              <a:lnSpc>
                <a:spcPct val="150000"/>
              </a:lnSpc>
            </a:pPr>
            <a:r>
              <a:rPr lang="tr-TR" dirty="0" smtClean="0"/>
              <a:t>Bu </a:t>
            </a:r>
            <a:r>
              <a:rPr lang="tr-TR" dirty="0"/>
              <a:t>delillerin emir, nehiy gibi hangi hükümlere delalet ettiğine </a:t>
            </a:r>
            <a:r>
              <a:rPr lang="tr-TR" dirty="0" smtClean="0"/>
              <a:t>bakar.</a:t>
            </a:r>
          </a:p>
          <a:p>
            <a:pPr>
              <a:lnSpc>
                <a:spcPct val="150000"/>
              </a:lnSpc>
            </a:pPr>
            <a:r>
              <a:rPr lang="tr-TR" dirty="0" smtClean="0"/>
              <a:t>Bunların </a:t>
            </a:r>
            <a:r>
              <a:rPr lang="tr-TR" dirty="0"/>
              <a:t>hükmünü açıklayan genel kurallar koyar. </a:t>
            </a:r>
            <a:r>
              <a:rPr lang="tr-TR" b="1" dirty="0" smtClean="0">
                <a:solidFill>
                  <a:srgbClr val="00B050"/>
                </a:solidFill>
              </a:rPr>
              <a:t>Örneğin;</a:t>
            </a:r>
            <a:r>
              <a:rPr lang="tr-TR" dirty="0" smtClean="0"/>
              <a:t> </a:t>
            </a:r>
            <a:r>
              <a:rPr lang="tr-TR" dirty="0"/>
              <a:t>emir kipinin zorunluluk ifade ettiğini belirler ve </a:t>
            </a:r>
            <a:r>
              <a:rPr lang="tr-TR" b="1" dirty="0">
                <a:solidFill>
                  <a:srgbClr val="00B050"/>
                </a:solidFill>
              </a:rPr>
              <a:t>“Emir farza delalet eder.” </a:t>
            </a:r>
            <a:r>
              <a:rPr lang="tr-TR" dirty="0"/>
              <a:t>prensibini ortaya koyar. Aynı şekilde yasak ifade eden metinleri de inceler. Yasakların haram olduğu sonucuna varır ve </a:t>
            </a:r>
            <a:r>
              <a:rPr lang="tr-TR" b="1" dirty="0">
                <a:solidFill>
                  <a:srgbClr val="00B050"/>
                </a:solidFill>
              </a:rPr>
              <a:t>“Yasak haram kılmaya delalet eder.” </a:t>
            </a:r>
            <a:r>
              <a:rPr lang="tr-TR" dirty="0"/>
              <a:t>genel kuralını </a:t>
            </a:r>
            <a:r>
              <a:rPr lang="tr-TR" dirty="0" smtClean="0"/>
              <a:t>koyar.</a:t>
            </a:r>
          </a:p>
        </p:txBody>
      </p:sp>
    </p:spTree>
    <p:extLst>
      <p:ext uri="{BB962C8B-B14F-4D97-AF65-F5344CB8AC3E}">
        <p14:creationId xmlns:p14="http://schemas.microsoft.com/office/powerpoint/2010/main" val="193055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Fakih…</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dirty="0" smtClean="0"/>
              <a:t>Fakih, </a:t>
            </a:r>
            <a:r>
              <a:rPr lang="tr-TR" dirty="0"/>
              <a:t>bir olayın hükmünü tespit etmek istediğinde, </a:t>
            </a:r>
            <a:r>
              <a:rPr lang="tr-TR" dirty="0" err="1" smtClean="0"/>
              <a:t>usülcülerin</a:t>
            </a:r>
            <a:r>
              <a:rPr lang="tr-TR" dirty="0" smtClean="0"/>
              <a:t> </a:t>
            </a:r>
            <a:r>
              <a:rPr lang="tr-TR" dirty="0"/>
              <a:t>ortaya koyduğu kuralları alarak konusuna uygular. Böylece o delilden hangi hükmün ortaya çıkacağını anlar. </a:t>
            </a:r>
            <a:r>
              <a:rPr lang="tr-TR" b="1" dirty="0" smtClean="0">
                <a:solidFill>
                  <a:srgbClr val="00B050"/>
                </a:solidFill>
              </a:rPr>
              <a:t>Örneğin; </a:t>
            </a:r>
            <a:r>
              <a:rPr lang="tr-TR" dirty="0"/>
              <a:t>fakih namazla ilgili </a:t>
            </a:r>
            <a:r>
              <a:rPr lang="tr-TR" b="1" dirty="0">
                <a:solidFill>
                  <a:srgbClr val="00B050"/>
                </a:solidFill>
              </a:rPr>
              <a:t>hükmü</a:t>
            </a:r>
            <a:r>
              <a:rPr lang="tr-TR" dirty="0"/>
              <a:t> tespit etmek istediğinde </a:t>
            </a:r>
            <a:r>
              <a:rPr lang="tr-TR" b="1" dirty="0">
                <a:solidFill>
                  <a:srgbClr val="00B050"/>
                </a:solidFill>
              </a:rPr>
              <a:t>delil</a:t>
            </a:r>
            <a:r>
              <a:rPr lang="tr-TR" dirty="0"/>
              <a:t> olarak “Namazı kılın…” (Bakara, 43) ayetini </a:t>
            </a:r>
            <a:r>
              <a:rPr lang="tr-TR" dirty="0" smtClean="0"/>
              <a:t>bulur. </a:t>
            </a:r>
            <a:r>
              <a:rPr lang="tr-TR" dirty="0"/>
              <a:t>Namaz kılmanın </a:t>
            </a:r>
            <a:r>
              <a:rPr lang="tr-TR" b="1" dirty="0">
                <a:solidFill>
                  <a:srgbClr val="00B050"/>
                </a:solidFill>
              </a:rPr>
              <a:t>emredildiğini</a:t>
            </a:r>
            <a:r>
              <a:rPr lang="tr-TR" dirty="0"/>
              <a:t> görür ve “Namaz farzdır.” </a:t>
            </a:r>
            <a:r>
              <a:rPr lang="tr-TR" b="1" dirty="0">
                <a:solidFill>
                  <a:srgbClr val="00B050"/>
                </a:solidFill>
              </a:rPr>
              <a:t>hükmüne</a:t>
            </a:r>
            <a:r>
              <a:rPr lang="tr-TR" dirty="0"/>
              <a:t> varır.</a:t>
            </a:r>
          </a:p>
          <a:p>
            <a:endParaRPr lang="tr-TR" dirty="0" smtClean="0"/>
          </a:p>
        </p:txBody>
      </p:sp>
    </p:spTree>
    <p:extLst>
      <p:ext uri="{BB962C8B-B14F-4D97-AF65-F5344CB8AC3E}">
        <p14:creationId xmlns:p14="http://schemas.microsoft.com/office/powerpoint/2010/main" val="138576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Fıkıh İlminin Diğer İlimlerle İlişkisi</a:t>
            </a:r>
            <a:endParaRPr lang="tr-TR" dirty="0">
              <a:solidFill>
                <a:srgbClr val="C00000"/>
              </a:solidFill>
            </a:endParaRPr>
          </a:p>
        </p:txBody>
      </p:sp>
      <p:sp>
        <p:nvSpPr>
          <p:cNvPr id="3" name="İçerik Yer Tutucusu 2"/>
          <p:cNvSpPr>
            <a:spLocks noGrp="1"/>
          </p:cNvSpPr>
          <p:nvPr>
            <p:ph idx="1"/>
          </p:nvPr>
        </p:nvSpPr>
        <p:spPr/>
        <p:txBody>
          <a:bodyPr>
            <a:normAutofit/>
          </a:bodyPr>
          <a:lstStyle/>
          <a:p>
            <a:r>
              <a:rPr lang="tr-TR" dirty="0" smtClean="0"/>
              <a:t>Fıkıh ilminin, </a:t>
            </a:r>
            <a:r>
              <a:rPr lang="tr-TR" dirty="0"/>
              <a:t>diğer ilimlerle yakın ilişkisi </a:t>
            </a:r>
            <a:r>
              <a:rPr lang="tr-TR" dirty="0" smtClean="0"/>
              <a:t>vardır.</a:t>
            </a:r>
          </a:p>
          <a:p>
            <a:r>
              <a:rPr lang="tr-TR" dirty="0" smtClean="0"/>
              <a:t>Bu ilimlerin başında </a:t>
            </a:r>
            <a:r>
              <a:rPr lang="tr-TR" b="1" dirty="0" smtClean="0">
                <a:solidFill>
                  <a:srgbClr val="00B050"/>
                </a:solidFill>
              </a:rPr>
              <a:t>tefsir</a:t>
            </a:r>
            <a:r>
              <a:rPr lang="tr-TR" b="1" dirty="0">
                <a:solidFill>
                  <a:srgbClr val="00B050"/>
                </a:solidFill>
              </a:rPr>
              <a:t>, hadis, siyer ve kelam gibi </a:t>
            </a:r>
            <a:r>
              <a:rPr lang="tr-TR" b="1" dirty="0" smtClean="0">
                <a:solidFill>
                  <a:srgbClr val="00B050"/>
                </a:solidFill>
              </a:rPr>
              <a:t>ilimler gelir.</a:t>
            </a:r>
            <a:endParaRPr lang="tr-TR" b="1" dirty="0" smtClean="0">
              <a:solidFill>
                <a:srgbClr val="00B050"/>
              </a:solidFill>
            </a:endParaRPr>
          </a:p>
          <a:p>
            <a:r>
              <a:rPr lang="tr-TR" b="1" dirty="0" smtClean="0">
                <a:solidFill>
                  <a:srgbClr val="00B050"/>
                </a:solidFill>
              </a:rPr>
              <a:t>Tefsir </a:t>
            </a:r>
            <a:r>
              <a:rPr lang="tr-TR" b="1" dirty="0">
                <a:solidFill>
                  <a:srgbClr val="00B050"/>
                </a:solidFill>
              </a:rPr>
              <a:t>ilmi</a:t>
            </a:r>
            <a:r>
              <a:rPr lang="tr-TR" dirty="0"/>
              <a:t>, Kur’an ayetlerini belirli usul ve kurallar dâhilinde inceler. Ayetlerin nüzul sebeplerini ortaya koyar. Bu şekilde, ayetlerin ihtiva ettikleri anlamları geniş bir biçimde </a:t>
            </a:r>
            <a:r>
              <a:rPr lang="tr-TR" dirty="0" smtClean="0"/>
              <a:t>açıklar.</a:t>
            </a:r>
          </a:p>
          <a:p>
            <a:r>
              <a:rPr lang="tr-TR" dirty="0" smtClean="0"/>
              <a:t>Bu </a:t>
            </a:r>
            <a:r>
              <a:rPr lang="tr-TR" dirty="0"/>
              <a:t>inceleme ve açıklamalarda verilen bilgiler ve ayetler üzerinde yapılan yorumlar, fıkhi hükümlerin tespiti açısından önemlidir. Ana kaynağı </a:t>
            </a:r>
            <a:r>
              <a:rPr lang="tr-TR" dirty="0" smtClean="0"/>
              <a:t>Kur’an-ı Kerim </a:t>
            </a:r>
            <a:r>
              <a:rPr lang="tr-TR" dirty="0"/>
              <a:t>olan fıkıh, hükümlerini ortaya koyarken başta ahkâm tefsirleri olmak üzere tefsirlerden </a:t>
            </a:r>
            <a:r>
              <a:rPr lang="tr-TR" dirty="0" smtClean="0"/>
              <a:t>yararlanır.</a:t>
            </a:r>
            <a:endParaRPr lang="tr-TR" dirty="0"/>
          </a:p>
        </p:txBody>
      </p:sp>
    </p:spTree>
    <p:extLst>
      <p:ext uri="{BB962C8B-B14F-4D97-AF65-F5344CB8AC3E}">
        <p14:creationId xmlns:p14="http://schemas.microsoft.com/office/powerpoint/2010/main" val="338712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Fıkıh İlminin Diğer İlimlerle İlişkisi</a:t>
            </a:r>
            <a:endParaRPr lang="tr-TR" dirty="0"/>
          </a:p>
        </p:txBody>
      </p:sp>
      <p:sp>
        <p:nvSpPr>
          <p:cNvPr id="3" name="İçerik Yer Tutucusu 2"/>
          <p:cNvSpPr>
            <a:spLocks noGrp="1"/>
          </p:cNvSpPr>
          <p:nvPr>
            <p:ph idx="1"/>
          </p:nvPr>
        </p:nvSpPr>
        <p:spPr/>
        <p:txBody>
          <a:bodyPr>
            <a:normAutofit fontScale="92500"/>
          </a:bodyPr>
          <a:lstStyle/>
          <a:p>
            <a:pPr>
              <a:lnSpc>
                <a:spcPct val="150000"/>
              </a:lnSpc>
            </a:pPr>
            <a:r>
              <a:rPr lang="tr-TR" b="1" dirty="0">
                <a:solidFill>
                  <a:srgbClr val="00B050"/>
                </a:solidFill>
              </a:rPr>
              <a:t>Hadis </a:t>
            </a:r>
            <a:r>
              <a:rPr lang="tr-TR" b="1" dirty="0" smtClean="0">
                <a:solidFill>
                  <a:srgbClr val="00B050"/>
                </a:solidFill>
              </a:rPr>
              <a:t>usulü, </a:t>
            </a:r>
            <a:r>
              <a:rPr lang="tr-TR" dirty="0" smtClean="0"/>
              <a:t>hadis </a:t>
            </a:r>
            <a:r>
              <a:rPr lang="tr-TR" dirty="0"/>
              <a:t>rivayetlerinin derecelerini, niteliklerini tespit edip ortaya </a:t>
            </a:r>
            <a:r>
              <a:rPr lang="tr-TR" dirty="0" smtClean="0"/>
              <a:t>koyar.</a:t>
            </a:r>
          </a:p>
          <a:p>
            <a:pPr>
              <a:lnSpc>
                <a:spcPct val="150000"/>
              </a:lnSpc>
            </a:pPr>
            <a:r>
              <a:rPr lang="tr-TR" dirty="0" smtClean="0"/>
              <a:t>Fıkıh </a:t>
            </a:r>
            <a:r>
              <a:rPr lang="tr-TR" dirty="0" smtClean="0"/>
              <a:t>ilmi, </a:t>
            </a:r>
            <a:r>
              <a:rPr lang="tr-TR" dirty="0"/>
              <a:t>hüküm çıkaracağı zaman hadis ve hadis usulü ilminden faydalanır. Özellikle </a:t>
            </a:r>
            <a:r>
              <a:rPr lang="tr-TR" dirty="0" smtClean="0"/>
              <a:t>Kur’an’ı Kerim’in </a:t>
            </a:r>
            <a:r>
              <a:rPr lang="tr-TR" dirty="0"/>
              <a:t>uygulama ile ilgili ayetlerinin Hz. Peygamber tarafından nasıl hayata aktarıldığını hadis ilminin verilerinden elde </a:t>
            </a:r>
            <a:r>
              <a:rPr lang="tr-TR" dirty="0" smtClean="0"/>
              <a:t>eder.</a:t>
            </a:r>
          </a:p>
          <a:p>
            <a:pPr>
              <a:lnSpc>
                <a:spcPct val="150000"/>
              </a:lnSpc>
            </a:pPr>
            <a:r>
              <a:rPr lang="tr-TR" b="1" dirty="0" smtClean="0">
                <a:solidFill>
                  <a:srgbClr val="00B050"/>
                </a:solidFill>
              </a:rPr>
              <a:t>Bu </a:t>
            </a:r>
            <a:r>
              <a:rPr lang="tr-TR" b="1" dirty="0">
                <a:solidFill>
                  <a:srgbClr val="00B050"/>
                </a:solidFill>
              </a:rPr>
              <a:t>yönüyle sünnet, fıkhın ikinci ana </a:t>
            </a:r>
            <a:r>
              <a:rPr lang="tr-TR" b="1" dirty="0" smtClean="0">
                <a:solidFill>
                  <a:srgbClr val="00B050"/>
                </a:solidFill>
              </a:rPr>
              <a:t>kaynağıdır.</a:t>
            </a:r>
            <a:endParaRPr lang="tr-TR" b="1" dirty="0">
              <a:solidFill>
                <a:srgbClr val="00B050"/>
              </a:solidFill>
            </a:endParaRPr>
          </a:p>
        </p:txBody>
      </p:sp>
    </p:spTree>
    <p:extLst>
      <p:ext uri="{BB962C8B-B14F-4D97-AF65-F5344CB8AC3E}">
        <p14:creationId xmlns:p14="http://schemas.microsoft.com/office/powerpoint/2010/main" val="329454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Fıkıh İlminin Diğer İlimlerle İlişkisi</a:t>
            </a:r>
            <a:endParaRPr lang="tr-TR" b="1" dirty="0">
              <a:solidFill>
                <a:schemeClr val="accent2">
                  <a:lumMod val="75000"/>
                </a:schemeClr>
              </a:solidFill>
            </a:endParaRPr>
          </a:p>
        </p:txBody>
      </p:sp>
      <p:sp>
        <p:nvSpPr>
          <p:cNvPr id="3" name="İçerik Yer Tutucusu 2"/>
          <p:cNvSpPr>
            <a:spLocks noGrp="1"/>
          </p:cNvSpPr>
          <p:nvPr>
            <p:ph idx="1"/>
          </p:nvPr>
        </p:nvSpPr>
        <p:spPr/>
        <p:txBody>
          <a:bodyPr>
            <a:normAutofit/>
          </a:bodyPr>
          <a:lstStyle/>
          <a:p>
            <a:pPr>
              <a:lnSpc>
                <a:spcPct val="150000"/>
              </a:lnSpc>
            </a:pPr>
            <a:r>
              <a:rPr lang="tr-TR" dirty="0"/>
              <a:t>Fıkıh ilminin </a:t>
            </a:r>
            <a:r>
              <a:rPr lang="tr-TR" b="1" dirty="0">
                <a:solidFill>
                  <a:srgbClr val="00B050"/>
                </a:solidFill>
              </a:rPr>
              <a:t>dilbilim</a:t>
            </a:r>
            <a:r>
              <a:rPr lang="tr-TR" dirty="0"/>
              <a:t> ile </a:t>
            </a:r>
            <a:r>
              <a:rPr lang="tr-TR" dirty="0" smtClean="0"/>
              <a:t>de sıkı </a:t>
            </a:r>
            <a:r>
              <a:rPr lang="tr-TR" dirty="0"/>
              <a:t>bir ilişkisi vardır. Çünkü </a:t>
            </a:r>
            <a:r>
              <a:rPr lang="tr-TR" dirty="0" smtClean="0"/>
              <a:t>fakihin, </a:t>
            </a:r>
            <a:r>
              <a:rPr lang="tr-TR" dirty="0" err="1" smtClean="0"/>
              <a:t>ictihad</a:t>
            </a:r>
            <a:r>
              <a:rPr lang="tr-TR" dirty="0" smtClean="0"/>
              <a:t> </a:t>
            </a:r>
            <a:r>
              <a:rPr lang="tr-TR" dirty="0" smtClean="0"/>
              <a:t>yeterliğine </a:t>
            </a:r>
            <a:r>
              <a:rPr lang="tr-TR" dirty="0"/>
              <a:t>sahip olmak için </a:t>
            </a:r>
            <a:r>
              <a:rPr lang="tr-TR" dirty="0" smtClean="0"/>
              <a:t>Arap diline/Arapçaya </a:t>
            </a:r>
            <a:r>
              <a:rPr lang="tr-TR" dirty="0"/>
              <a:t>vakıf olması </a:t>
            </a:r>
            <a:r>
              <a:rPr lang="tr-TR" dirty="0" smtClean="0"/>
              <a:t>gerekir.</a:t>
            </a:r>
          </a:p>
          <a:p>
            <a:pPr>
              <a:lnSpc>
                <a:spcPct val="150000"/>
              </a:lnSpc>
            </a:pPr>
            <a:r>
              <a:rPr lang="tr-TR" dirty="0" smtClean="0"/>
              <a:t>Buna </a:t>
            </a:r>
            <a:r>
              <a:rPr lang="tr-TR" dirty="0"/>
              <a:t>göre fakih, naslardan hüküm çıkarabilmek için öncelikle sarf-nahiv başta olmak üzere Arapçayı tüm incelikleriyle </a:t>
            </a:r>
            <a:r>
              <a:rPr lang="tr-TR" dirty="0" smtClean="0"/>
              <a:t>bilmelidir.</a:t>
            </a:r>
          </a:p>
          <a:p>
            <a:pPr>
              <a:lnSpc>
                <a:spcPct val="150000"/>
              </a:lnSpc>
            </a:pPr>
            <a:r>
              <a:rPr lang="tr-TR" dirty="0" smtClean="0"/>
              <a:t>Dolayısıyla </a:t>
            </a:r>
            <a:r>
              <a:rPr lang="tr-TR" dirty="0" err="1"/>
              <a:t>nassları</a:t>
            </a:r>
            <a:r>
              <a:rPr lang="tr-TR" dirty="0"/>
              <a:t> orijinal dilinden anlamada yapılan </a:t>
            </a:r>
            <a:r>
              <a:rPr lang="tr-TR" dirty="0" err="1" smtClean="0"/>
              <a:t>ictihad</a:t>
            </a:r>
            <a:r>
              <a:rPr lang="tr-TR" dirty="0" smtClean="0"/>
              <a:t> </a:t>
            </a:r>
            <a:r>
              <a:rPr lang="tr-TR" dirty="0"/>
              <a:t>isabetli olmayacaktır.</a:t>
            </a:r>
          </a:p>
        </p:txBody>
      </p:sp>
    </p:spTree>
    <p:extLst>
      <p:ext uri="{BB962C8B-B14F-4D97-AF65-F5344CB8AC3E}">
        <p14:creationId xmlns:p14="http://schemas.microsoft.com/office/powerpoint/2010/main" val="3283114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FIKIH İLMİ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Fıkıh İlminin Diğer İlimlerle İlişkisi</a:t>
            </a:r>
          </a:p>
        </p:txBody>
      </p:sp>
      <p:sp>
        <p:nvSpPr>
          <p:cNvPr id="3" name="İçerik Yer Tutucusu 2"/>
          <p:cNvSpPr>
            <a:spLocks noGrp="1"/>
          </p:cNvSpPr>
          <p:nvPr>
            <p:ph idx="1"/>
          </p:nvPr>
        </p:nvSpPr>
        <p:spPr/>
        <p:txBody>
          <a:bodyPr/>
          <a:lstStyle/>
          <a:p>
            <a:pPr>
              <a:lnSpc>
                <a:spcPct val="150000"/>
              </a:lnSpc>
            </a:pPr>
            <a:r>
              <a:rPr lang="tr-TR" dirty="0"/>
              <a:t>Fıkıh ilminin ilişkili olduğu diğer bir ilim dalı </a:t>
            </a:r>
            <a:r>
              <a:rPr lang="tr-TR" b="1" dirty="0" smtClean="0">
                <a:solidFill>
                  <a:srgbClr val="00B050"/>
                </a:solidFill>
              </a:rPr>
              <a:t>siyer</a:t>
            </a:r>
            <a:r>
              <a:rPr lang="tr-TR" dirty="0" smtClean="0"/>
              <a:t>dir</a:t>
            </a:r>
            <a:r>
              <a:rPr lang="tr-TR" dirty="0" smtClean="0"/>
              <a:t>.</a:t>
            </a:r>
          </a:p>
          <a:p>
            <a:pPr>
              <a:lnSpc>
                <a:spcPct val="150000"/>
              </a:lnSpc>
            </a:pPr>
            <a:r>
              <a:rPr lang="tr-TR" dirty="0" smtClean="0"/>
              <a:t>Fıkıh</a:t>
            </a:r>
            <a:r>
              <a:rPr lang="tr-TR" dirty="0"/>
              <a:t>, sünnetten hüküm çıkaracağı zaman siyer ilminin verilerinden </a:t>
            </a:r>
            <a:r>
              <a:rPr lang="tr-TR" dirty="0" smtClean="0"/>
              <a:t>istifade </a:t>
            </a:r>
            <a:r>
              <a:rPr lang="tr-TR" dirty="0" smtClean="0"/>
              <a:t>eder.</a:t>
            </a:r>
          </a:p>
          <a:p>
            <a:pPr>
              <a:lnSpc>
                <a:spcPct val="150000"/>
              </a:lnSpc>
            </a:pPr>
            <a:r>
              <a:rPr lang="tr-TR" b="1" dirty="0" smtClean="0">
                <a:solidFill>
                  <a:srgbClr val="00B050"/>
                </a:solidFill>
              </a:rPr>
              <a:t>Kelam</a:t>
            </a:r>
            <a:r>
              <a:rPr lang="tr-TR" dirty="0"/>
              <a:t>, İslam dininin inanç esaslarını konu edinen ilim dalıdır. Kelam ilmi, mükelleflerin özgür iradesi ile yapabileceği fiillerin bulunduğunu ispata çalışır. Fıkıh </a:t>
            </a:r>
            <a:r>
              <a:rPr lang="tr-TR" dirty="0" smtClean="0"/>
              <a:t>ilmi ise, bu </a:t>
            </a:r>
            <a:r>
              <a:rPr lang="tr-TR" dirty="0"/>
              <a:t>fiillerin hükümlerini açıklar.</a:t>
            </a:r>
            <a:endParaRPr lang="tr-TR" dirty="0" smtClean="0"/>
          </a:p>
        </p:txBody>
      </p:sp>
    </p:spTree>
    <p:extLst>
      <p:ext uri="{BB962C8B-B14F-4D97-AF65-F5344CB8AC3E}">
        <p14:creationId xmlns:p14="http://schemas.microsoft.com/office/powerpoint/2010/main" val="1671055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Fıkıh İlminin Diğer İlimlerle İlişkisi</a:t>
            </a:r>
          </a:p>
        </p:txBody>
      </p:sp>
      <p:sp>
        <p:nvSpPr>
          <p:cNvPr id="3" name="İçerik Yer Tutucusu 2"/>
          <p:cNvSpPr>
            <a:spLocks noGrp="1"/>
          </p:cNvSpPr>
          <p:nvPr>
            <p:ph idx="1"/>
          </p:nvPr>
        </p:nvSpPr>
        <p:spPr/>
        <p:txBody>
          <a:bodyPr>
            <a:normAutofit fontScale="92500" lnSpcReduction="10000"/>
          </a:bodyPr>
          <a:lstStyle/>
          <a:p>
            <a:pPr>
              <a:lnSpc>
                <a:spcPct val="130000"/>
              </a:lnSpc>
            </a:pPr>
            <a:r>
              <a:rPr lang="tr-TR" dirty="0"/>
              <a:t>Fıkhın ortaya koyduğu bütün hükümler, ahlaki esaslara </a:t>
            </a:r>
            <a:r>
              <a:rPr lang="tr-TR" dirty="0" smtClean="0"/>
              <a:t>uygundur.</a:t>
            </a:r>
          </a:p>
          <a:p>
            <a:pPr>
              <a:lnSpc>
                <a:spcPct val="130000"/>
              </a:lnSpc>
            </a:pPr>
            <a:r>
              <a:rPr lang="tr-TR" dirty="0" smtClean="0"/>
              <a:t>Fıkıh </a:t>
            </a:r>
            <a:r>
              <a:rPr lang="tr-TR" dirty="0"/>
              <a:t>ilmi, ahlakın iyi ve güzel kabul ettiği adalet, fazilet, iyilik, doğruluk, dürüstlük, kul hakkına saygı gibi tutum ve davranışların korunmasına özen </a:t>
            </a:r>
            <a:r>
              <a:rPr lang="tr-TR" dirty="0" smtClean="0"/>
              <a:t>gösterir.</a:t>
            </a:r>
          </a:p>
          <a:p>
            <a:pPr>
              <a:lnSpc>
                <a:spcPct val="130000"/>
              </a:lnSpc>
            </a:pPr>
            <a:r>
              <a:rPr lang="tr-TR" dirty="0" smtClean="0"/>
              <a:t>İnsanlar </a:t>
            </a:r>
            <a:r>
              <a:rPr lang="tr-TR" dirty="0"/>
              <a:t>arasında sevgi, saygı, güven, yardımlaşma ve dayanışmanın meydana gelmesini, haksızlıkların önlenmesini gaye </a:t>
            </a:r>
            <a:r>
              <a:rPr lang="tr-TR" dirty="0" smtClean="0"/>
              <a:t>edinir.</a:t>
            </a:r>
          </a:p>
          <a:p>
            <a:pPr>
              <a:lnSpc>
                <a:spcPct val="130000"/>
              </a:lnSpc>
            </a:pPr>
            <a:r>
              <a:rPr lang="tr-TR" dirty="0" smtClean="0"/>
              <a:t>Fıkhın </a:t>
            </a:r>
            <a:r>
              <a:rPr lang="tr-TR" dirty="0"/>
              <a:t>ibadet, muamelat ve </a:t>
            </a:r>
            <a:r>
              <a:rPr lang="tr-TR" dirty="0" err="1"/>
              <a:t>ukubatla</a:t>
            </a:r>
            <a:r>
              <a:rPr lang="tr-TR" dirty="0"/>
              <a:t> ilgili bütün hükümleri, bu ahlaki değerleri koruyacak ve hedefleri gerçekleştirecek niteliktedir.</a:t>
            </a:r>
          </a:p>
        </p:txBody>
      </p:sp>
    </p:spTree>
    <p:extLst>
      <p:ext uri="{BB962C8B-B14F-4D97-AF65-F5344CB8AC3E}">
        <p14:creationId xmlns:p14="http://schemas.microsoft.com/office/powerpoint/2010/main" val="771164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Fıkıh İlminin Diğer İlimlerle İlişkisi</a:t>
            </a:r>
          </a:p>
        </p:txBody>
      </p:sp>
      <p:sp>
        <p:nvSpPr>
          <p:cNvPr id="3" name="İçerik Yer Tutucusu 2"/>
          <p:cNvSpPr>
            <a:spLocks noGrp="1"/>
          </p:cNvSpPr>
          <p:nvPr>
            <p:ph idx="1"/>
          </p:nvPr>
        </p:nvSpPr>
        <p:spPr/>
        <p:txBody>
          <a:bodyPr/>
          <a:lstStyle/>
          <a:p>
            <a:pPr>
              <a:lnSpc>
                <a:spcPct val="150000"/>
              </a:lnSpc>
            </a:pPr>
            <a:r>
              <a:rPr lang="tr-TR" dirty="0"/>
              <a:t>Fıkıh ilmi, temel İslam bilimlerinin yanı </a:t>
            </a:r>
            <a:r>
              <a:rPr lang="tr-TR" dirty="0" smtClean="0"/>
              <a:t>sıra, </a:t>
            </a:r>
            <a:r>
              <a:rPr lang="tr-TR" dirty="0"/>
              <a:t>matematik, tıp, coğrafya, sosyoloji gibi pozitif </a:t>
            </a:r>
            <a:r>
              <a:rPr lang="tr-TR" dirty="0" smtClean="0"/>
              <a:t>bilimlerden ve </a:t>
            </a:r>
            <a:r>
              <a:rPr lang="tr-TR" dirty="0"/>
              <a:t>sosyal </a:t>
            </a:r>
            <a:r>
              <a:rPr lang="tr-TR" dirty="0" smtClean="0"/>
              <a:t>bilimlerden </a:t>
            </a:r>
            <a:r>
              <a:rPr lang="tr-TR" dirty="0"/>
              <a:t>de faydalanır. </a:t>
            </a:r>
            <a:r>
              <a:rPr lang="tr-TR" b="1" dirty="0" smtClean="0">
                <a:solidFill>
                  <a:srgbClr val="00B050"/>
                </a:solidFill>
              </a:rPr>
              <a:t>Örneğin; </a:t>
            </a:r>
            <a:r>
              <a:rPr lang="tr-TR" dirty="0"/>
              <a:t>namaz vakitlerinin tayiniyle oruç ve hac aylarının hesaplanmasında, namazda kıble yönünün tespitiyle mirasın taksiminde matematik ve coğrafyadan faydalanır. </a:t>
            </a:r>
          </a:p>
        </p:txBody>
      </p:sp>
    </p:spTree>
    <p:extLst>
      <p:ext uri="{BB962C8B-B14F-4D97-AF65-F5344CB8AC3E}">
        <p14:creationId xmlns:p14="http://schemas.microsoft.com/office/powerpoint/2010/main" val="68887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Fıkıh İlminin Diğer İlimlerle İlişkisi</a:t>
            </a:r>
          </a:p>
        </p:txBody>
      </p:sp>
      <p:sp>
        <p:nvSpPr>
          <p:cNvPr id="3" name="İçerik Yer Tutucusu 2"/>
          <p:cNvSpPr>
            <a:spLocks noGrp="1"/>
          </p:cNvSpPr>
          <p:nvPr>
            <p:ph idx="1"/>
          </p:nvPr>
        </p:nvSpPr>
        <p:spPr/>
        <p:txBody>
          <a:bodyPr>
            <a:normAutofit fontScale="92500"/>
          </a:bodyPr>
          <a:lstStyle/>
          <a:p>
            <a:pPr>
              <a:lnSpc>
                <a:spcPct val="150000"/>
              </a:lnSpc>
            </a:pPr>
            <a:r>
              <a:rPr lang="tr-TR" dirty="0"/>
              <a:t>Fıkıh ilminin; felsefe, mantık ve sosyoloji </a:t>
            </a:r>
            <a:r>
              <a:rPr lang="tr-TR" dirty="0" smtClean="0"/>
              <a:t>bilimi </a:t>
            </a:r>
            <a:r>
              <a:rPr lang="tr-TR" dirty="0"/>
              <a:t>ile de </a:t>
            </a:r>
            <a:r>
              <a:rPr lang="tr-TR" dirty="0" smtClean="0"/>
              <a:t>yakın ilişkisi </a:t>
            </a:r>
            <a:r>
              <a:rPr lang="tr-TR" dirty="0" smtClean="0"/>
              <a:t>bulunmaktadır.</a:t>
            </a:r>
          </a:p>
          <a:p>
            <a:pPr>
              <a:lnSpc>
                <a:spcPct val="150000"/>
              </a:lnSpc>
            </a:pPr>
            <a:r>
              <a:rPr lang="tr-TR" dirty="0" smtClean="0"/>
              <a:t>Fıkıh</a:t>
            </a:r>
            <a:r>
              <a:rPr lang="tr-TR" dirty="0"/>
              <a:t>, ortaya koyduğu hükümlerin doğruluğunu ispatlamak, dayanaklarını belirtmek ve gerekçelerini izah etmek için açıklamalarda </a:t>
            </a:r>
            <a:r>
              <a:rPr lang="tr-TR" dirty="0" smtClean="0"/>
              <a:t>bulunur.</a:t>
            </a:r>
          </a:p>
          <a:p>
            <a:pPr>
              <a:lnSpc>
                <a:spcPct val="150000"/>
              </a:lnSpc>
            </a:pPr>
            <a:r>
              <a:rPr lang="tr-TR" dirty="0" smtClean="0"/>
              <a:t>Fıkhi </a:t>
            </a:r>
            <a:r>
              <a:rPr lang="tr-TR" dirty="0"/>
              <a:t>hükümlerin insan ve toplum </a:t>
            </a:r>
            <a:r>
              <a:rPr lang="tr-TR" dirty="0" smtClean="0"/>
              <a:t>hayatı bakımından </a:t>
            </a:r>
            <a:r>
              <a:rPr lang="tr-TR" dirty="0"/>
              <a:t>yararlarını ortaya koyar. Bunu yaparken akli ve naklî ilimlerin yöntemlerinden yararlanır.</a:t>
            </a:r>
          </a:p>
          <a:p>
            <a:endParaRPr lang="tr-TR" dirty="0"/>
          </a:p>
        </p:txBody>
      </p:sp>
    </p:spTree>
    <p:extLst>
      <p:ext uri="{BB962C8B-B14F-4D97-AF65-F5344CB8AC3E}">
        <p14:creationId xmlns:p14="http://schemas.microsoft.com/office/powerpoint/2010/main" val="58608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p>
        </p:txBody>
      </p:sp>
      <p:sp>
        <p:nvSpPr>
          <p:cNvPr id="3" name="İçerik Yer Tutucusu 2"/>
          <p:cNvSpPr>
            <a:spLocks noGrp="1"/>
          </p:cNvSpPr>
          <p:nvPr>
            <p:ph idx="1"/>
          </p:nvPr>
        </p:nvSpPr>
        <p:spPr/>
        <p:txBody>
          <a:bodyPr>
            <a:normAutofit fontScale="92500" lnSpcReduction="10000"/>
          </a:bodyPr>
          <a:lstStyle/>
          <a:p>
            <a:r>
              <a:rPr lang="tr-TR" b="1" dirty="0" smtClean="0">
                <a:solidFill>
                  <a:srgbClr val="00B050"/>
                </a:solidFill>
              </a:rPr>
              <a:t>1. Soru </a:t>
            </a:r>
          </a:p>
          <a:p>
            <a:r>
              <a:rPr lang="tr-TR" dirty="0"/>
              <a:t>Bu kavram sözlükte “bir şeyi bilmek, iyi ve tam anlamak, iç yüzünü ve inceliklerini kavramak” anlamına gelir. Terim olarak ise “kişinin günlük hayatında faydasına ve zararına olan şeyleri </a:t>
            </a:r>
            <a:r>
              <a:rPr lang="tr-TR" dirty="0" err="1" smtClean="0"/>
              <a:t>bilmesi”dir</a:t>
            </a:r>
            <a:r>
              <a:rPr lang="tr-TR" dirty="0" smtClean="0"/>
              <a:t>.</a:t>
            </a:r>
          </a:p>
          <a:p>
            <a:r>
              <a:rPr lang="tr-TR" b="1" dirty="0" smtClean="0"/>
              <a:t>Tanımlanan </a:t>
            </a:r>
            <a:r>
              <a:rPr lang="tr-TR" b="1" dirty="0"/>
              <a:t>kavram aşağıdakilerden </a:t>
            </a:r>
            <a:r>
              <a:rPr lang="tr-TR" b="1" dirty="0" smtClean="0"/>
              <a:t>hangisidir?</a:t>
            </a:r>
          </a:p>
          <a:p>
            <a:pPr marL="514350" indent="-514350">
              <a:buAutoNum type="alphaLcParenR"/>
            </a:pPr>
            <a:r>
              <a:rPr lang="tr-TR" dirty="0" smtClean="0"/>
              <a:t>Usul</a:t>
            </a:r>
          </a:p>
          <a:p>
            <a:pPr marL="514350" indent="-514350">
              <a:buAutoNum type="alphaLcParenR"/>
            </a:pPr>
            <a:r>
              <a:rPr lang="tr-TR" dirty="0" smtClean="0"/>
              <a:t>Fıkıh</a:t>
            </a:r>
          </a:p>
          <a:p>
            <a:pPr marL="514350" indent="-514350">
              <a:buAutoNum type="alphaLcParenR"/>
            </a:pPr>
            <a:r>
              <a:rPr lang="tr-TR" dirty="0" smtClean="0"/>
              <a:t>Usul-i Fıkıh</a:t>
            </a:r>
          </a:p>
          <a:p>
            <a:pPr marL="514350" indent="-514350">
              <a:buAutoNum type="alphaLcParenR"/>
            </a:pPr>
            <a:r>
              <a:rPr lang="tr-TR" dirty="0" err="1" smtClean="0"/>
              <a:t>İlm</a:t>
            </a:r>
            <a:r>
              <a:rPr lang="tr-TR" dirty="0" smtClean="0"/>
              <a:t>-i Hal</a:t>
            </a:r>
          </a:p>
          <a:p>
            <a:pPr marL="514350" indent="-514350">
              <a:buAutoNum type="alphaLcParenR"/>
            </a:pPr>
            <a:r>
              <a:rPr lang="tr-TR" dirty="0" err="1" smtClean="0"/>
              <a:t>İlm</a:t>
            </a:r>
            <a:r>
              <a:rPr lang="tr-TR" dirty="0" smtClean="0"/>
              <a:t>-i </a:t>
            </a:r>
            <a:r>
              <a:rPr lang="tr-TR" dirty="0" err="1"/>
              <a:t>Akaid</a:t>
            </a:r>
            <a:endParaRPr lang="tr-TR" b="1" dirty="0" smtClean="0">
              <a:solidFill>
                <a:srgbClr val="00B050"/>
              </a:solidFill>
            </a:endParaRPr>
          </a:p>
        </p:txBody>
      </p:sp>
    </p:spTree>
    <p:extLst>
      <p:ext uri="{BB962C8B-B14F-4D97-AF65-F5344CB8AC3E}">
        <p14:creationId xmlns:p14="http://schemas.microsoft.com/office/powerpoint/2010/main" val="386626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rgbClr val="00B050"/>
                </a:solidFill>
              </a:rPr>
              <a:t>2. Soru</a:t>
            </a:r>
          </a:p>
          <a:p>
            <a:pPr marL="0" indent="0">
              <a:buNone/>
            </a:pPr>
            <a:r>
              <a:rPr lang="tr-TR" dirty="0" smtClean="0"/>
              <a:t>Bu </a:t>
            </a:r>
            <a:r>
              <a:rPr lang="tr-TR" dirty="0"/>
              <a:t>ilim insanın dünya ve ahiret mutluluğuna ulaşmasını amaçlar. İnsanın yaratıcısına, kendisine ve diğer insanlara karşı hak ve sorumluluklarını öğretir. Adaletli, huzurlu ve istikrarlı bir toplum oluşmasına katkı sağlar. İnsanlar arası ilişkileri yaratılışta eşitlik ve inançta kardeşlik esasına dayandırır. Bu ilim sayesinde insanlar, Allah’a karşı kulluk görevlerini bilinçli bir şekilde yerine getirirler. İbadetlerini doğru ve eksiksiz yaparlar. Örneğin namazın farzlarını, vaciplerini ve namazı bozan durumları bu ilim sayesinde öğrenirler. </a:t>
            </a:r>
          </a:p>
        </p:txBody>
      </p:sp>
    </p:spTree>
    <p:extLst>
      <p:ext uri="{BB962C8B-B14F-4D97-AF65-F5344CB8AC3E}">
        <p14:creationId xmlns:p14="http://schemas.microsoft.com/office/powerpoint/2010/main" val="488700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p>
        </p:txBody>
      </p:sp>
      <p:sp>
        <p:nvSpPr>
          <p:cNvPr id="3" name="İçerik Yer Tutucusu 2"/>
          <p:cNvSpPr>
            <a:spLocks noGrp="1"/>
          </p:cNvSpPr>
          <p:nvPr>
            <p:ph idx="1"/>
          </p:nvPr>
        </p:nvSpPr>
        <p:spPr/>
        <p:txBody>
          <a:bodyPr>
            <a:normAutofit/>
          </a:bodyPr>
          <a:lstStyle/>
          <a:p>
            <a:r>
              <a:rPr lang="tr-TR" b="1" dirty="0"/>
              <a:t>Bu metin aşağıdaki ilimlerden hangisinin amaç ve öneminden </a:t>
            </a:r>
            <a:r>
              <a:rPr lang="tr-TR" b="1" dirty="0" smtClean="0"/>
              <a:t>bahsetmektedir?</a:t>
            </a:r>
          </a:p>
          <a:p>
            <a:pPr marL="514350" indent="-514350">
              <a:buAutoNum type="alphaLcParenR"/>
            </a:pPr>
            <a:r>
              <a:rPr lang="tr-TR" dirty="0" smtClean="0"/>
              <a:t>Usulü</a:t>
            </a:r>
            <a:r>
              <a:rPr lang="tr-TR" dirty="0"/>
              <a:t>’-</a:t>
            </a:r>
            <a:r>
              <a:rPr lang="tr-TR" dirty="0" smtClean="0"/>
              <a:t>l-</a:t>
            </a:r>
            <a:r>
              <a:rPr lang="tr-TR" dirty="0" err="1" smtClean="0"/>
              <a:t>Fıkh</a:t>
            </a:r>
            <a:endParaRPr lang="tr-TR" dirty="0" smtClean="0"/>
          </a:p>
          <a:p>
            <a:pPr marL="514350" indent="-514350">
              <a:buAutoNum type="alphaLcParenR"/>
            </a:pPr>
            <a:r>
              <a:rPr lang="tr-TR" dirty="0" err="1" smtClean="0"/>
              <a:t>İlmü’l-Fıkh</a:t>
            </a:r>
            <a:endParaRPr lang="tr-TR" dirty="0"/>
          </a:p>
          <a:p>
            <a:pPr marL="514350" indent="-514350">
              <a:buAutoNum type="alphaLcParenR"/>
            </a:pPr>
            <a:r>
              <a:rPr lang="tr-TR" dirty="0" err="1" smtClean="0"/>
              <a:t>İlmü’l</a:t>
            </a:r>
            <a:r>
              <a:rPr lang="tr-TR" dirty="0" smtClean="0"/>
              <a:t>-Kelam</a:t>
            </a:r>
          </a:p>
          <a:p>
            <a:pPr marL="514350" indent="-514350">
              <a:buAutoNum type="alphaLcParenR"/>
            </a:pPr>
            <a:r>
              <a:rPr lang="tr-TR" dirty="0" err="1" smtClean="0"/>
              <a:t>İlm</a:t>
            </a:r>
            <a:r>
              <a:rPr lang="tr-TR" dirty="0" smtClean="0"/>
              <a:t>-i Hal</a:t>
            </a:r>
          </a:p>
          <a:p>
            <a:pPr marL="514350" indent="-514350">
              <a:buAutoNum type="alphaLcParenR"/>
            </a:pPr>
            <a:r>
              <a:rPr lang="tr-TR" dirty="0" err="1" smtClean="0"/>
              <a:t>Mekasidü’ş</a:t>
            </a:r>
            <a:r>
              <a:rPr lang="tr-TR" dirty="0" smtClean="0"/>
              <a:t>-Şeria</a:t>
            </a:r>
            <a:endParaRPr lang="tr-TR" dirty="0"/>
          </a:p>
          <a:p>
            <a:endParaRPr lang="tr-TR" dirty="0" smtClean="0"/>
          </a:p>
        </p:txBody>
      </p:sp>
    </p:spTree>
    <p:extLst>
      <p:ext uri="{BB962C8B-B14F-4D97-AF65-F5344CB8AC3E}">
        <p14:creationId xmlns:p14="http://schemas.microsoft.com/office/powerpoint/2010/main" val="331100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endParaRPr lang="tr-TR" dirty="0"/>
          </a:p>
        </p:txBody>
      </p:sp>
      <p:sp>
        <p:nvSpPr>
          <p:cNvPr id="3" name="İçerik Yer Tutucusu 2"/>
          <p:cNvSpPr>
            <a:spLocks noGrp="1"/>
          </p:cNvSpPr>
          <p:nvPr>
            <p:ph idx="1"/>
          </p:nvPr>
        </p:nvSpPr>
        <p:spPr/>
        <p:txBody>
          <a:bodyPr>
            <a:normAutofit/>
          </a:bodyPr>
          <a:lstStyle/>
          <a:p>
            <a:r>
              <a:rPr lang="tr-TR" b="1" dirty="0" smtClean="0">
                <a:solidFill>
                  <a:srgbClr val="00B050"/>
                </a:solidFill>
              </a:rPr>
              <a:t>3. </a:t>
            </a:r>
            <a:r>
              <a:rPr lang="tr-TR" b="1" dirty="0">
                <a:solidFill>
                  <a:srgbClr val="00B050"/>
                </a:solidFill>
              </a:rPr>
              <a:t>S</a:t>
            </a:r>
            <a:r>
              <a:rPr lang="tr-TR" b="1" dirty="0" smtClean="0">
                <a:solidFill>
                  <a:srgbClr val="00B050"/>
                </a:solidFill>
              </a:rPr>
              <a:t>oru </a:t>
            </a:r>
          </a:p>
          <a:p>
            <a:r>
              <a:rPr lang="tr-TR" dirty="0" smtClean="0"/>
              <a:t>Kitap</a:t>
            </a:r>
            <a:r>
              <a:rPr lang="tr-TR" dirty="0"/>
              <a:t>, sünnet ve diğer delilleri inceler. Bu delillerin emir, nehiy gibi hangi hükümlere delalet ettiğine bakar. Bunların hükmünü açıklayan genel kurallar koyar. Yasak ifade eden metinleri de inceler. Yasakların haram olduğu sonucuna varır. Delilden hangi hükmün ortaya çıkacağını anlar. Örneğin, namazla ilgili hükmü tespit etmek istediğinde delil olarak “Namazı kılın…” (Bakara, 43) ayetini bulur Namaz kılmanın emredildiğini görür ve “Namaz farzdır.” hükmüne varır. </a:t>
            </a:r>
            <a:endParaRPr lang="tr-TR" b="1" dirty="0">
              <a:solidFill>
                <a:srgbClr val="00B050"/>
              </a:solidFill>
            </a:endParaRPr>
          </a:p>
        </p:txBody>
      </p:sp>
    </p:spTree>
    <p:extLst>
      <p:ext uri="{BB962C8B-B14F-4D97-AF65-F5344CB8AC3E}">
        <p14:creationId xmlns:p14="http://schemas.microsoft.com/office/powerpoint/2010/main" val="68587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p>
        </p:txBody>
      </p:sp>
      <p:sp>
        <p:nvSpPr>
          <p:cNvPr id="3" name="İçerik Yer Tutucusu 2"/>
          <p:cNvSpPr>
            <a:spLocks noGrp="1"/>
          </p:cNvSpPr>
          <p:nvPr>
            <p:ph idx="1"/>
          </p:nvPr>
        </p:nvSpPr>
        <p:spPr/>
        <p:txBody>
          <a:bodyPr/>
          <a:lstStyle/>
          <a:p>
            <a:r>
              <a:rPr lang="tr-TR" b="1" dirty="0"/>
              <a:t>Metinde anlatılan süreçleri gerçekleştiren kişiyi ifade eden kavram aşağıdakilerden </a:t>
            </a:r>
            <a:r>
              <a:rPr lang="tr-TR" b="1" dirty="0" smtClean="0"/>
              <a:t>hangisidir?</a:t>
            </a:r>
          </a:p>
          <a:p>
            <a:pPr marL="514350" indent="-514350">
              <a:buAutoNum type="alphaLcParenR"/>
            </a:pPr>
            <a:r>
              <a:rPr lang="tr-TR" dirty="0" err="1" smtClean="0"/>
              <a:t>Usulcü</a:t>
            </a:r>
            <a:endParaRPr lang="tr-TR" dirty="0" smtClean="0"/>
          </a:p>
          <a:p>
            <a:pPr marL="514350" indent="-514350">
              <a:buAutoNum type="alphaLcParenR"/>
            </a:pPr>
            <a:r>
              <a:rPr lang="tr-TR" dirty="0" err="1" smtClean="0"/>
              <a:t>Müdlil</a:t>
            </a:r>
            <a:endParaRPr lang="tr-TR" dirty="0"/>
          </a:p>
          <a:p>
            <a:pPr marL="514350" indent="-514350">
              <a:buAutoNum type="alphaLcParenR"/>
            </a:pPr>
            <a:r>
              <a:rPr lang="tr-TR" dirty="0" smtClean="0"/>
              <a:t>Fakih</a:t>
            </a:r>
          </a:p>
          <a:p>
            <a:pPr marL="514350" indent="-514350">
              <a:buAutoNum type="alphaLcParenR"/>
            </a:pPr>
            <a:r>
              <a:rPr lang="tr-TR" dirty="0" smtClean="0"/>
              <a:t>Şeyh</a:t>
            </a:r>
          </a:p>
          <a:p>
            <a:pPr marL="514350" indent="-514350">
              <a:buAutoNum type="alphaLcParenR"/>
            </a:pPr>
            <a:r>
              <a:rPr lang="tr-TR" dirty="0" err="1" smtClean="0"/>
              <a:t>Üstad</a:t>
            </a:r>
            <a:endParaRPr lang="tr-TR" b="1" dirty="0">
              <a:solidFill>
                <a:srgbClr val="00B050"/>
              </a:solidFill>
            </a:endParaRPr>
          </a:p>
          <a:p>
            <a:endParaRPr lang="tr-TR" dirty="0"/>
          </a:p>
        </p:txBody>
      </p:sp>
    </p:spTree>
    <p:extLst>
      <p:ext uri="{BB962C8B-B14F-4D97-AF65-F5344CB8AC3E}">
        <p14:creationId xmlns:p14="http://schemas.microsoft.com/office/powerpoint/2010/main" val="83252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Bu derste; öncelikle fıkıh ilminin tanımı üzerinde duracağız.</a:t>
            </a:r>
          </a:p>
          <a:p>
            <a:r>
              <a:rPr lang="tr-TR" dirty="0" smtClean="0"/>
              <a:t>Daha sonra fıkıh ilminin amacından ve öneminden bahsedeceğiz.</a:t>
            </a:r>
          </a:p>
          <a:p>
            <a:r>
              <a:rPr lang="tr-TR" dirty="0" smtClean="0"/>
              <a:t>Bu bağlamda fıkıh-fıkıh usulü ilişkisini ve fıkhın diğer ilimlerle ilişkisini inceleyeceğiz.</a:t>
            </a:r>
          </a:p>
          <a:p>
            <a:r>
              <a:rPr lang="tr-TR" dirty="0" smtClean="0"/>
              <a:t>Son olarak ise konuyla ilgili örnek </a:t>
            </a:r>
            <a:r>
              <a:rPr lang="tr-TR" dirty="0" smtClean="0"/>
              <a:t>soruları birlikte çözümleyeceğiz.</a:t>
            </a:r>
            <a:endParaRPr lang="tr-TR" dirty="0"/>
          </a:p>
        </p:txBody>
      </p:sp>
    </p:spTree>
    <p:extLst>
      <p:ext uri="{BB962C8B-B14F-4D97-AF65-F5344CB8AC3E}">
        <p14:creationId xmlns:p14="http://schemas.microsoft.com/office/powerpoint/2010/main" val="165587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TANIMI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Fıkıh kelimesi sözlükte “bir şeyi bilmek, iyi ve tam anlamak, iç yüzünü ve inceliklerini kavramak” anlamına </a:t>
            </a:r>
            <a:r>
              <a:rPr lang="tr-TR" dirty="0" smtClean="0"/>
              <a:t>gelir.</a:t>
            </a:r>
          </a:p>
          <a:p>
            <a:pPr>
              <a:lnSpc>
                <a:spcPct val="150000"/>
              </a:lnSpc>
            </a:pPr>
            <a:r>
              <a:rPr lang="tr-TR" dirty="0" smtClean="0"/>
              <a:t>Terim </a:t>
            </a:r>
            <a:r>
              <a:rPr lang="tr-TR" dirty="0"/>
              <a:t>olarak ise “kişinin günlük hayatında faydasına ve zararına olan şeyleri </a:t>
            </a:r>
            <a:r>
              <a:rPr lang="tr-TR" dirty="0" err="1" smtClean="0"/>
              <a:t>bilmesi”dir</a:t>
            </a:r>
            <a:r>
              <a:rPr lang="tr-TR" dirty="0" smtClean="0"/>
              <a:t>.</a:t>
            </a:r>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TANIMI</a:t>
            </a:r>
            <a:endParaRPr lang="tr-TR" b="1" dirty="0">
              <a:solidFill>
                <a:srgbClr val="C00000"/>
              </a:solidFill>
            </a:endParaRPr>
          </a:p>
        </p:txBody>
      </p:sp>
      <p:sp>
        <p:nvSpPr>
          <p:cNvPr id="3" name="İçerik Yer Tutucusu 2"/>
          <p:cNvSpPr>
            <a:spLocks noGrp="1"/>
          </p:cNvSpPr>
          <p:nvPr>
            <p:ph idx="1"/>
          </p:nvPr>
        </p:nvSpPr>
        <p:spPr/>
        <p:txBody>
          <a:bodyPr/>
          <a:lstStyle/>
          <a:p>
            <a:r>
              <a:rPr lang="tr-TR" dirty="0"/>
              <a:t>Hicrî ilk asırlarda zihnî çaba ile elde edilen dinî bilgilerin tamamını ifade etmişken, iman ve </a:t>
            </a:r>
            <a:r>
              <a:rPr lang="tr-TR" dirty="0" err="1"/>
              <a:t>itikad</a:t>
            </a:r>
            <a:r>
              <a:rPr lang="tr-TR" dirty="0"/>
              <a:t> konularının ayrı bir ilim dalı olarak teşekkül etmesine paralel olarak, </a:t>
            </a:r>
            <a:r>
              <a:rPr lang="tr-TR" dirty="0" smtClean="0"/>
              <a:t>sonraki </a:t>
            </a:r>
            <a:r>
              <a:rPr lang="tr-TR" dirty="0"/>
              <a:t>dönemlerde İslâm’ın fert ve toplum hayatının değişik yönleriyle ilgili </a:t>
            </a:r>
            <a:r>
              <a:rPr lang="tr-TR" dirty="0" err="1"/>
              <a:t>şer‘î</a:t>
            </a:r>
            <a:r>
              <a:rPr lang="tr-TR" dirty="0"/>
              <a:t>-amelî hükümlerini bilmenin ve bu konuyu inceleyen ilim dalının özel adı </a:t>
            </a:r>
            <a:r>
              <a:rPr lang="tr-TR" dirty="0" smtClean="0"/>
              <a:t>olmuştur.</a:t>
            </a:r>
          </a:p>
          <a:p>
            <a:r>
              <a:rPr lang="tr-TR" dirty="0" smtClean="0"/>
              <a:t>Fıkhın</a:t>
            </a:r>
            <a:r>
              <a:rPr lang="tr-TR" dirty="0"/>
              <a:t>, </a:t>
            </a:r>
            <a:r>
              <a:rPr lang="tr-TR" dirty="0" err="1"/>
              <a:t>şer‘î</a:t>
            </a:r>
            <a:r>
              <a:rPr lang="tr-TR" dirty="0"/>
              <a:t> delillerden elde edilen fıkhî hükümleri sistematik tarzda ele alan dalına </a:t>
            </a:r>
            <a:r>
              <a:rPr lang="tr-TR" b="1" dirty="0" err="1" smtClean="0">
                <a:solidFill>
                  <a:srgbClr val="00B050"/>
                </a:solidFill>
              </a:rPr>
              <a:t>fürû</a:t>
            </a:r>
            <a:r>
              <a:rPr lang="tr-TR" b="1" dirty="0" smtClean="0">
                <a:solidFill>
                  <a:srgbClr val="00B050"/>
                </a:solidFill>
              </a:rPr>
              <a:t>-u </a:t>
            </a:r>
            <a:r>
              <a:rPr lang="tr-TR" b="1" dirty="0">
                <a:solidFill>
                  <a:srgbClr val="00B050"/>
                </a:solidFill>
              </a:rPr>
              <a:t>fıkıh</a:t>
            </a:r>
            <a:r>
              <a:rPr lang="tr-TR" dirty="0"/>
              <a:t>, delillerden hüküm elde etme metodunu inceleyen dalına da </a:t>
            </a:r>
            <a:r>
              <a:rPr lang="tr-TR" b="1" dirty="0" err="1" smtClean="0">
                <a:solidFill>
                  <a:srgbClr val="00B050"/>
                </a:solidFill>
              </a:rPr>
              <a:t>usûl</a:t>
            </a:r>
            <a:r>
              <a:rPr lang="tr-TR" b="1" dirty="0" smtClean="0">
                <a:solidFill>
                  <a:srgbClr val="00B050"/>
                </a:solidFill>
              </a:rPr>
              <a:t>-u </a:t>
            </a:r>
            <a:r>
              <a:rPr lang="tr-TR" b="1" dirty="0">
                <a:solidFill>
                  <a:srgbClr val="00B050"/>
                </a:solidFill>
              </a:rPr>
              <a:t>fıkıh </a:t>
            </a:r>
            <a:r>
              <a:rPr lang="tr-TR" dirty="0" smtClean="0"/>
              <a:t>denir.</a:t>
            </a:r>
          </a:p>
          <a:p>
            <a:r>
              <a:rPr lang="tr-TR" dirty="0" smtClean="0"/>
              <a:t>Fıkıh </a:t>
            </a:r>
            <a:r>
              <a:rPr lang="tr-TR" dirty="0"/>
              <a:t>ilminde uzman olan kimselere de fakih (çoğulu </a:t>
            </a:r>
            <a:r>
              <a:rPr lang="tr-TR" dirty="0" err="1"/>
              <a:t>fukahâ</a:t>
            </a:r>
            <a:r>
              <a:rPr lang="tr-TR" dirty="0"/>
              <a:t>) denir. </a:t>
            </a:r>
          </a:p>
          <a:p>
            <a:endParaRPr lang="tr-TR" dirty="0"/>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r>
              <a:rPr lang="tr-TR" dirty="0"/>
              <a:t>Fıkıh, ferdin Allah’a, </a:t>
            </a:r>
            <a:r>
              <a:rPr lang="tr-TR" dirty="0" smtClean="0"/>
              <a:t>kendisine </a:t>
            </a:r>
            <a:r>
              <a:rPr lang="tr-TR" dirty="0"/>
              <a:t>ve topluma karşı amelî sorumluluklarını, beşerî ilişkilerin sübjektif, ahlâkî ve objektif (hukukî) yönlerini bütünüyle kuşattığından ve bir bakıma İslam toplumunun dini anlama ve yaşama tarzını ve çeşitliliğini, kültür ve geleneğini temsil </a:t>
            </a:r>
            <a:r>
              <a:rPr lang="tr-TR" dirty="0" smtClean="0"/>
              <a:t>ettiğinden, </a:t>
            </a:r>
            <a:r>
              <a:rPr lang="tr-TR" dirty="0"/>
              <a:t>ilk planda İslam </a:t>
            </a:r>
            <a:r>
              <a:rPr lang="tr-TR" dirty="0" smtClean="0"/>
              <a:t>hukukun çağrıştırdığı </a:t>
            </a:r>
            <a:r>
              <a:rPr lang="tr-TR" dirty="0"/>
              <a:t>dar ve şeklî alana göre daha kapsamlıdır. Fakat Batı’daki </a:t>
            </a:r>
            <a:r>
              <a:rPr lang="tr-TR" dirty="0" err="1"/>
              <a:t>İslamoloji</a:t>
            </a:r>
            <a:r>
              <a:rPr lang="tr-TR" dirty="0"/>
              <a:t> çalışmalarının etkisiyle fıkıh yerine İslam hukuku tabiri de eş anlamlı olarak kullanılır olmuştur. </a:t>
            </a:r>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AMACI VE ÖNEMİ</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pPr>
            <a:r>
              <a:rPr lang="tr-TR" dirty="0"/>
              <a:t>Fıkıh ilmi, insanın dünya ve ahiret mutluluğuna ulaşmasını amaçlar. </a:t>
            </a:r>
            <a:r>
              <a:rPr lang="tr-TR" dirty="0" smtClean="0"/>
              <a:t>İnsana; </a:t>
            </a:r>
            <a:r>
              <a:rPr lang="tr-TR" dirty="0"/>
              <a:t>yaratıcısına, kendisine ve diğer insanlara karşı hak ve sorumluluklarını öğretir. Adaletli, huzurlu ve istikrarlı bir </a:t>
            </a:r>
            <a:r>
              <a:rPr lang="tr-TR" dirty="0" smtClean="0"/>
              <a:t>toplumun oluşumuna katkıda bulunur. </a:t>
            </a:r>
            <a:r>
              <a:rPr lang="tr-TR" dirty="0" smtClean="0"/>
              <a:t>Fıkıh, i</a:t>
            </a:r>
            <a:r>
              <a:rPr lang="tr-TR" dirty="0" smtClean="0"/>
              <a:t>nsanlar </a:t>
            </a:r>
            <a:r>
              <a:rPr lang="tr-TR" dirty="0"/>
              <a:t>arası ilişkileri yaratılışta eşitlik ve inançta kardeşlik </a:t>
            </a:r>
            <a:r>
              <a:rPr lang="tr-TR" dirty="0" smtClean="0"/>
              <a:t>ilkesine göre yapılandırır.</a:t>
            </a:r>
            <a:endParaRPr lang="tr-TR" dirty="0"/>
          </a:p>
        </p:txBody>
      </p:sp>
    </p:spTree>
    <p:extLst>
      <p:ext uri="{BB962C8B-B14F-4D97-AF65-F5344CB8AC3E}">
        <p14:creationId xmlns:p14="http://schemas.microsoft.com/office/powerpoint/2010/main" val="60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AMACI VE ÖNEMİ</a:t>
            </a:r>
            <a:endParaRPr lang="tr-TR" dirty="0"/>
          </a:p>
        </p:txBody>
      </p:sp>
      <p:sp>
        <p:nvSpPr>
          <p:cNvPr id="3" name="İçerik Yer Tutucusu 2"/>
          <p:cNvSpPr>
            <a:spLocks noGrp="1"/>
          </p:cNvSpPr>
          <p:nvPr>
            <p:ph idx="1"/>
          </p:nvPr>
        </p:nvSpPr>
        <p:spPr/>
        <p:txBody>
          <a:bodyPr>
            <a:normAutofit/>
          </a:bodyPr>
          <a:lstStyle/>
          <a:p>
            <a:pPr>
              <a:lnSpc>
                <a:spcPct val="150000"/>
              </a:lnSpc>
            </a:pPr>
            <a:r>
              <a:rPr lang="tr-TR" dirty="0"/>
              <a:t>Fıkıh ilmi sayesinde insanlar, Allah’a karşı kulluk görevlerini bilinçli bir şekilde yerine getirirler. İbadetlerini doğru ve eksiksiz </a:t>
            </a:r>
            <a:r>
              <a:rPr lang="tr-TR" dirty="0" smtClean="0"/>
              <a:t>yaparlar.</a:t>
            </a:r>
          </a:p>
          <a:p>
            <a:pPr>
              <a:lnSpc>
                <a:spcPct val="150000"/>
              </a:lnSpc>
            </a:pPr>
            <a:r>
              <a:rPr lang="tr-TR" b="1" dirty="0" smtClean="0">
                <a:solidFill>
                  <a:srgbClr val="00B050"/>
                </a:solidFill>
              </a:rPr>
              <a:t>Örneğin;</a:t>
            </a:r>
            <a:r>
              <a:rPr lang="tr-TR" dirty="0" smtClean="0"/>
              <a:t> </a:t>
            </a:r>
            <a:r>
              <a:rPr lang="tr-TR" dirty="0"/>
              <a:t>namazın farzlarını, vaciplerini ve namazı bozan durumları fıkıh sayesinde </a:t>
            </a:r>
            <a:r>
              <a:rPr lang="tr-TR" dirty="0" smtClean="0"/>
              <a:t>öğreniriz. </a:t>
            </a:r>
          </a:p>
        </p:txBody>
      </p:sp>
    </p:spTree>
    <p:extLst>
      <p:ext uri="{BB962C8B-B14F-4D97-AF65-F5344CB8AC3E}">
        <p14:creationId xmlns:p14="http://schemas.microsoft.com/office/powerpoint/2010/main" val="130432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AMACI VE ÖNEMİ</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Fıkıh ilmi, insan haklarının neler olduğunu açıklar ve bunların korunmasına dair ilkeler </a:t>
            </a:r>
            <a:r>
              <a:rPr lang="tr-TR" dirty="0" smtClean="0"/>
              <a:t>ortaya koyar.</a:t>
            </a:r>
          </a:p>
          <a:p>
            <a:pPr>
              <a:lnSpc>
                <a:spcPct val="150000"/>
              </a:lnSpc>
            </a:pPr>
            <a:r>
              <a:rPr lang="tr-TR" dirty="0" smtClean="0"/>
              <a:t>İnsanlar </a:t>
            </a:r>
            <a:r>
              <a:rPr lang="tr-TR" dirty="0"/>
              <a:t>arası ilişkilerin olumlu yönde ilerlemesine katkıda </a:t>
            </a:r>
            <a:r>
              <a:rPr lang="tr-TR" dirty="0" smtClean="0"/>
              <a:t>bulunur.</a:t>
            </a:r>
          </a:p>
          <a:p>
            <a:pPr>
              <a:lnSpc>
                <a:spcPct val="150000"/>
              </a:lnSpc>
            </a:pPr>
            <a:r>
              <a:rPr lang="tr-TR" b="1" dirty="0" smtClean="0">
                <a:solidFill>
                  <a:srgbClr val="00B050"/>
                </a:solidFill>
              </a:rPr>
              <a:t>Örneğin;</a:t>
            </a:r>
            <a:r>
              <a:rPr lang="tr-TR" dirty="0" smtClean="0"/>
              <a:t> </a:t>
            </a:r>
            <a:r>
              <a:rPr lang="tr-TR" dirty="0"/>
              <a:t>alışverişte aldatmanın yasaklandığını ve haksız kazanç sağlamanın haram olduğunu </a:t>
            </a:r>
            <a:r>
              <a:rPr lang="tr-TR" dirty="0" smtClean="0"/>
              <a:t>belirtir.</a:t>
            </a:r>
          </a:p>
        </p:txBody>
      </p:sp>
    </p:spTree>
    <p:extLst>
      <p:ext uri="{BB962C8B-B14F-4D97-AF65-F5344CB8AC3E}">
        <p14:creationId xmlns:p14="http://schemas.microsoft.com/office/powerpoint/2010/main" val="296576703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1498</Words>
  <Application>Microsoft Office PowerPoint</Application>
  <PresentationFormat>Geniş ekran</PresentationFormat>
  <Paragraphs>112</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Adobe Myungjo Std M</vt:lpstr>
      <vt:lpstr>Adobe Caslon Pro</vt:lpstr>
      <vt:lpstr>Arial</vt:lpstr>
      <vt:lpstr>Calibri</vt:lpstr>
      <vt:lpstr>Calibri Light</vt:lpstr>
      <vt:lpstr>Office Teması</vt:lpstr>
      <vt:lpstr> </vt:lpstr>
      <vt:lpstr>PowerPoint Sunusu</vt:lpstr>
      <vt:lpstr>Bu derste neler öğreneceğiz?</vt:lpstr>
      <vt:lpstr>TANIMI</vt:lpstr>
      <vt:lpstr>TANIMI</vt:lpstr>
      <vt:lpstr>Bilgi Notu…</vt:lpstr>
      <vt:lpstr>AMACI VE ÖNEMİ</vt:lpstr>
      <vt:lpstr>AMACI VE ÖNEMİ</vt:lpstr>
      <vt:lpstr>AMACI VE ÖNEMİ</vt:lpstr>
      <vt:lpstr>AMACI VE ÖNEMİ</vt:lpstr>
      <vt:lpstr>Fıkıh-Fıkıh Usulü İlişkisi</vt:lpstr>
      <vt:lpstr>Fıkıh-Fıkıh Usulü İlişkisi</vt:lpstr>
      <vt:lpstr>Fıkıh-Fıkıh Usulü İlişkisi</vt:lpstr>
      <vt:lpstr>Örnek…</vt:lpstr>
      <vt:lpstr>Fakih…</vt:lpstr>
      <vt:lpstr>Fakih…</vt:lpstr>
      <vt:lpstr>Fıkıh İlminin Diğer İlimlerle İlişkisi</vt:lpstr>
      <vt:lpstr>Fıkıh İlminin Diğer İlimlerle İlişkisi</vt:lpstr>
      <vt:lpstr>Fıkıh İlminin Diğer İlimlerle İlişkisi</vt:lpstr>
      <vt:lpstr>Fıkıh İlminin Diğer İlimlerle İlişkisi</vt:lpstr>
      <vt:lpstr>Fıkıh İlminin Diğer İlimlerle İlişkisi</vt:lpstr>
      <vt:lpstr>Fıkıh İlminin Diğer İlimlerle İlişkisi</vt:lpstr>
      <vt:lpstr>Fıkıh İlminin Diğer İlimlerle İlişkisi</vt:lpstr>
      <vt:lpstr>Sıra sizde…</vt:lpstr>
      <vt:lpstr>Sıra sizde…</vt:lpstr>
      <vt:lpstr>Sıra sizde…</vt:lpstr>
      <vt:lpstr>Sıra sizde…</vt:lpstr>
      <vt:lpstr>Sıra sizde…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24</cp:revision>
  <dcterms:created xsi:type="dcterms:W3CDTF">2020-11-30T19:20:16Z</dcterms:created>
  <dcterms:modified xsi:type="dcterms:W3CDTF">2020-12-21T18:38:27Z</dcterms:modified>
</cp:coreProperties>
</file>